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3391445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68605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7436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1077577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981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1356577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1983778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3521302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302784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6619D58-2540-4EAC-8C23-3361E1E359AF}" type="datetimeFigureOut">
              <a:rPr lang="en-IN" smtClean="0"/>
              <a:t>26-04-2019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2013218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619D58-2540-4EAC-8C23-3361E1E359AF}" type="datetimeFigureOut">
              <a:rPr lang="en-IN" smtClean="0"/>
              <a:t>26-04-2019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3491487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619D58-2540-4EAC-8C23-3361E1E359AF}" type="datetimeFigureOut">
              <a:rPr lang="en-IN" smtClean="0"/>
              <a:t>26-04-2019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380417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619D58-2540-4EAC-8C23-3361E1E359AF}" type="datetimeFigureOut">
              <a:rPr lang="en-IN" smtClean="0"/>
              <a:t>26-04-2019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300823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19D58-2540-4EAC-8C23-3361E1E359AF}" type="datetimeFigureOut">
              <a:rPr lang="en-IN" smtClean="0"/>
              <a:t>26-04-2019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248148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6619D58-2540-4EAC-8C23-3361E1E359AF}" type="datetimeFigureOut">
              <a:rPr lang="en-IN" smtClean="0"/>
              <a:t>26-04-2019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392382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6619D58-2540-4EAC-8C23-3361E1E359AF}" type="datetimeFigureOut">
              <a:rPr lang="en-IN" smtClean="0"/>
              <a:t>26-04-2019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4B79ADF-D144-4591-B99C-4C36B629E15A}" type="slidenum">
              <a:rPr lang="en-IN" smtClean="0"/>
              <a:t>‹#›</a:t>
            </a:fld>
            <a:endParaRPr lang="en-IN"/>
          </a:p>
        </p:txBody>
      </p:sp>
    </p:spTree>
    <p:extLst>
      <p:ext uri="{BB962C8B-B14F-4D97-AF65-F5344CB8AC3E}">
        <p14:creationId xmlns:p14="http://schemas.microsoft.com/office/powerpoint/2010/main" val="252378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619D58-2540-4EAC-8C23-3361E1E359AF}" type="datetimeFigureOut">
              <a:rPr lang="en-IN" smtClean="0"/>
              <a:t>26-04-2019</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4B79ADF-D144-4591-B99C-4C36B629E15A}" type="slidenum">
              <a:rPr lang="en-IN" smtClean="0"/>
              <a:t>‹#›</a:t>
            </a:fld>
            <a:endParaRPr lang="en-IN"/>
          </a:p>
        </p:txBody>
      </p:sp>
    </p:spTree>
    <p:extLst>
      <p:ext uri="{BB962C8B-B14F-4D97-AF65-F5344CB8AC3E}">
        <p14:creationId xmlns:p14="http://schemas.microsoft.com/office/powerpoint/2010/main" val="401882037"/>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i="1" dirty="0" smtClean="0"/>
              <a:t>Dr </a:t>
            </a:r>
            <a:r>
              <a:rPr lang="en-IN" b="1" i="1" dirty="0" err="1" smtClean="0"/>
              <a:t>Kaneez</a:t>
            </a:r>
            <a:r>
              <a:rPr lang="en-IN" b="1" i="1" dirty="0" smtClean="0"/>
              <a:t> Fatima</a:t>
            </a:r>
            <a:br>
              <a:rPr lang="en-IN" b="1" i="1" dirty="0" smtClean="0"/>
            </a:br>
            <a:r>
              <a:rPr lang="en-IN" b="1" i="1" dirty="0" err="1" smtClean="0"/>
              <a:t>Asstt</a:t>
            </a:r>
            <a:r>
              <a:rPr lang="en-IN" b="1" i="1" dirty="0" smtClean="0"/>
              <a:t>: Professor</a:t>
            </a:r>
            <a:endParaRPr lang="en-IN" b="1" i="1" dirty="0"/>
          </a:p>
        </p:txBody>
      </p:sp>
      <p:sp>
        <p:nvSpPr>
          <p:cNvPr id="3" name="Subtitle 2"/>
          <p:cNvSpPr>
            <a:spLocks noGrp="1"/>
          </p:cNvSpPr>
          <p:nvPr>
            <p:ph type="subTitle" idx="1"/>
          </p:nvPr>
        </p:nvSpPr>
        <p:spPr/>
        <p:txBody>
          <a:bodyPr>
            <a:normAutofit/>
          </a:bodyPr>
          <a:lstStyle/>
          <a:p>
            <a:r>
              <a:rPr lang="en-IN" sz="2800" b="1" dirty="0" smtClean="0"/>
              <a:t>Economics  </a:t>
            </a:r>
          </a:p>
          <a:p>
            <a:r>
              <a:rPr lang="en-IN" sz="2800" b="1" dirty="0" smtClean="0"/>
              <a:t>GDC Boys </a:t>
            </a:r>
            <a:r>
              <a:rPr lang="en-IN" sz="2800" b="1" dirty="0" err="1" smtClean="0"/>
              <a:t>Anantnag</a:t>
            </a:r>
            <a:endParaRPr lang="en-IN" sz="2800" b="1" dirty="0"/>
          </a:p>
        </p:txBody>
      </p:sp>
    </p:spTree>
    <p:extLst>
      <p:ext uri="{BB962C8B-B14F-4D97-AF65-F5344CB8AC3E}">
        <p14:creationId xmlns:p14="http://schemas.microsoft.com/office/powerpoint/2010/main" val="1514414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647" y="404949"/>
            <a:ext cx="10690412" cy="5552098"/>
          </a:xfrm>
        </p:spPr>
        <p:txBody>
          <a:bodyPr>
            <a:normAutofit lnSpcReduction="10000"/>
          </a:bodyPr>
          <a:lstStyle/>
          <a:p>
            <a:pPr marL="0" indent="0" algn="just">
              <a:buNone/>
            </a:pPr>
            <a:r>
              <a:rPr lang="en-IN" sz="3200" b="1" dirty="0" smtClean="0">
                <a:latin typeface="Bookman Old Style" panose="02050604050505020204" pitchFamily="18" charset="0"/>
              </a:rPr>
              <a:t>3.</a:t>
            </a:r>
            <a:r>
              <a:rPr lang="en-IN" sz="3800" b="1" dirty="0" smtClean="0">
                <a:latin typeface="Bookman Old Style" panose="02050604050505020204" pitchFamily="18" charset="0"/>
              </a:rPr>
              <a:t> </a:t>
            </a:r>
            <a:r>
              <a:rPr lang="en-IN" sz="2600" b="1" dirty="0" smtClean="0">
                <a:latin typeface="Bookman Old Style" panose="02050604050505020204" pitchFamily="18" charset="0"/>
              </a:rPr>
              <a:t>Unitary elastic demand </a:t>
            </a:r>
            <a:r>
              <a:rPr lang="en-IN" sz="2600" dirty="0" smtClean="0">
                <a:latin typeface="Bookman Old Style" panose="02050604050505020204" pitchFamily="18" charset="0"/>
              </a:rPr>
              <a:t>:- In this case percentage changes in price  and quantity demanded are precisely the same  i.e.  if a 10% increase in price is accompanied by a 10% decrease in  demand, the price elasticity of demand is unitary or (E</a:t>
            </a:r>
            <a:r>
              <a:rPr lang="en-IN" dirty="0" smtClean="0">
                <a:latin typeface="Bookman Old Style" panose="02050604050505020204" pitchFamily="18" charset="0"/>
              </a:rPr>
              <a:t>d</a:t>
            </a:r>
            <a:r>
              <a:rPr lang="en-IN" sz="2600" dirty="0" smtClean="0">
                <a:latin typeface="Bookman Old Style" panose="02050604050505020204" pitchFamily="18" charset="0"/>
              </a:rPr>
              <a:t> =1) </a:t>
            </a:r>
          </a:p>
          <a:p>
            <a:pPr marL="0" indent="0" algn="just">
              <a:buNone/>
            </a:pPr>
            <a:r>
              <a:rPr lang="en-IN" sz="2600" dirty="0" smtClean="0">
                <a:latin typeface="Bookman Old Style" panose="02050604050505020204" pitchFamily="18" charset="0"/>
              </a:rPr>
              <a:t>The figure 3 indicates the unitary elastic demand where PP</a:t>
            </a:r>
            <a:r>
              <a:rPr lang="en-IN" dirty="0" smtClean="0">
                <a:latin typeface="Bookman Old Style" panose="02050604050505020204" pitchFamily="18" charset="0"/>
              </a:rPr>
              <a:t>1</a:t>
            </a:r>
            <a:r>
              <a:rPr lang="en-IN" sz="2600" dirty="0" smtClean="0">
                <a:latin typeface="Bookman Old Style" panose="02050604050505020204" pitchFamily="18" charset="0"/>
              </a:rPr>
              <a:t> =QQ</a:t>
            </a:r>
            <a:r>
              <a:rPr lang="en-IN" dirty="0" smtClean="0">
                <a:latin typeface="Bookman Old Style" panose="02050604050505020204" pitchFamily="18" charset="0"/>
              </a:rPr>
              <a:t>1</a:t>
            </a:r>
          </a:p>
          <a:p>
            <a:pPr marL="0" indent="0">
              <a:buNone/>
            </a:pPr>
            <a:r>
              <a:rPr lang="en-IN" dirty="0" smtClean="0"/>
              <a:t>                                    Y             </a:t>
            </a:r>
          </a:p>
          <a:p>
            <a:pPr marL="0" indent="0">
              <a:buNone/>
            </a:pPr>
            <a:r>
              <a:rPr lang="en-IN" dirty="0"/>
              <a:t> </a:t>
            </a:r>
            <a:r>
              <a:rPr lang="en-IN" dirty="0" smtClean="0"/>
              <a:t>                                                </a:t>
            </a:r>
          </a:p>
          <a:p>
            <a:pPr marL="0" indent="0">
              <a:buNone/>
            </a:pPr>
            <a:r>
              <a:rPr lang="en-IN" dirty="0" smtClean="0"/>
              <a:t>                                          D                        Figure. 3      (Ed=1)                                                   </a:t>
            </a:r>
          </a:p>
          <a:p>
            <a:pPr marL="0" indent="0">
              <a:buNone/>
            </a:pPr>
            <a:r>
              <a:rPr lang="en-IN" dirty="0"/>
              <a:t> </a:t>
            </a:r>
            <a:r>
              <a:rPr lang="en-IN" dirty="0" smtClean="0"/>
              <a:t>                                 P    </a:t>
            </a:r>
          </a:p>
          <a:p>
            <a:pPr marL="0" indent="0">
              <a:buNone/>
            </a:pPr>
            <a:r>
              <a:rPr lang="en-IN" dirty="0" smtClean="0"/>
              <a:t>                                P</a:t>
            </a:r>
            <a:r>
              <a:rPr lang="en-IN" sz="1600" dirty="0" smtClean="0"/>
              <a:t>1</a:t>
            </a:r>
            <a:r>
              <a:rPr lang="en-IN" dirty="0" smtClean="0"/>
              <a:t>   </a:t>
            </a:r>
          </a:p>
          <a:p>
            <a:pPr marL="0" indent="0">
              <a:buNone/>
            </a:pPr>
            <a:r>
              <a:rPr lang="en-IN" dirty="0" smtClean="0"/>
              <a:t>                     Price                                 D                   </a:t>
            </a:r>
            <a:endParaRPr lang="en-IN" dirty="0"/>
          </a:p>
          <a:p>
            <a:pPr marL="0" indent="0">
              <a:buNone/>
            </a:pPr>
            <a:r>
              <a:rPr lang="en-IN" dirty="0" smtClean="0"/>
              <a:t>                                  o                                                      X                              </a:t>
            </a:r>
          </a:p>
          <a:p>
            <a:pPr marL="0" indent="0">
              <a:buNone/>
            </a:pPr>
            <a:r>
              <a:rPr lang="en-IN" dirty="0" smtClean="0"/>
              <a:t>                                                  Q   Q</a:t>
            </a:r>
            <a:r>
              <a:rPr lang="en-IN" sz="1600" dirty="0" smtClean="0"/>
              <a:t>1</a:t>
            </a:r>
            <a:r>
              <a:rPr lang="en-IN" dirty="0" smtClean="0"/>
              <a:t>   Quantity                                                                                                                                                                                   </a:t>
            </a:r>
          </a:p>
        </p:txBody>
      </p:sp>
      <p:cxnSp>
        <p:nvCxnSpPr>
          <p:cNvPr id="5" name="Straight Connector 4"/>
          <p:cNvCxnSpPr/>
          <p:nvPr/>
        </p:nvCxnSpPr>
        <p:spPr>
          <a:xfrm flipH="1">
            <a:off x="3070106" y="3814354"/>
            <a:ext cx="13063" cy="16459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853543" y="410097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1943406" y="5311907"/>
            <a:ext cx="13846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409406" y="3775166"/>
            <a:ext cx="0" cy="391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83169" y="5416062"/>
            <a:ext cx="3446585" cy="35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083365" y="4637314"/>
            <a:ext cx="8321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83169" y="4267200"/>
            <a:ext cx="937846" cy="35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021015" y="4319683"/>
            <a:ext cx="0" cy="109637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15508" y="4637314"/>
            <a:ext cx="504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407877" y="4637314"/>
            <a:ext cx="11723" cy="8229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622431" y="3964378"/>
            <a:ext cx="1178169" cy="1007882"/>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V="1">
            <a:off x="3083169" y="3178629"/>
            <a:ext cx="0" cy="6357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685946"/>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10343"/>
            <a:ext cx="10515600" cy="5066620"/>
          </a:xfrm>
        </p:spPr>
        <p:txBody>
          <a:bodyPr>
            <a:normAutofit/>
          </a:bodyPr>
          <a:lstStyle/>
          <a:p>
            <a:pPr marL="0" indent="0" algn="just">
              <a:buNone/>
            </a:pPr>
            <a:r>
              <a:rPr lang="en-IN" sz="2400" b="1" dirty="0" smtClean="0">
                <a:latin typeface="Bookman Old Style" panose="02050604050505020204" pitchFamily="18" charset="0"/>
              </a:rPr>
              <a:t>4. Elastic demand </a:t>
            </a:r>
            <a:r>
              <a:rPr lang="en-IN" sz="2400" dirty="0" smtClean="0">
                <a:latin typeface="Bookman Old Style" panose="02050604050505020204" pitchFamily="18" charset="0"/>
              </a:rPr>
              <a:t>:- In certain cases the responsiveness of demand measured in terms of percentage change is for greater than the percentage change in the price of the commodity.i.e if the price of the commodity rises by 10%,then in response to it the demand falls by a higher percentage. This is known as elastic demand and in this case price elasticity of demand will be greater than 1 but less than infinity (1&lt; E</a:t>
            </a:r>
            <a:r>
              <a:rPr lang="en-IN" dirty="0" smtClean="0">
                <a:latin typeface="Bookman Old Style" panose="02050604050505020204" pitchFamily="18" charset="0"/>
              </a:rPr>
              <a:t>d</a:t>
            </a:r>
            <a:r>
              <a:rPr lang="en-IN" sz="2400" dirty="0" smtClean="0">
                <a:latin typeface="Bookman Old Style" panose="02050604050505020204" pitchFamily="18" charset="0"/>
              </a:rPr>
              <a:t> &lt; infinity).Generally the demand for luxury goods is elastic .Consider the fig.4, a given rise in price from  OP  to OP</a:t>
            </a:r>
            <a:r>
              <a:rPr lang="en-IN" dirty="0" smtClean="0">
                <a:latin typeface="Bookman Old Style" panose="02050604050505020204" pitchFamily="18" charset="0"/>
              </a:rPr>
              <a:t>1</a:t>
            </a:r>
            <a:r>
              <a:rPr lang="en-IN" sz="2400" dirty="0" smtClean="0">
                <a:latin typeface="Bookman Old Style" panose="02050604050505020204" pitchFamily="18" charset="0"/>
              </a:rPr>
              <a:t>, causes the quantity demand to decrease in greater proportion i.e. </a:t>
            </a:r>
          </a:p>
          <a:p>
            <a:pPr marL="0" indent="0" algn="just">
              <a:buNone/>
            </a:pPr>
            <a:r>
              <a:rPr lang="en-IN" sz="2400" dirty="0">
                <a:latin typeface="Bookman Old Style" panose="02050604050505020204" pitchFamily="18" charset="0"/>
              </a:rPr>
              <a:t> </a:t>
            </a:r>
            <a:r>
              <a:rPr lang="en-IN" sz="2400" dirty="0" smtClean="0">
                <a:latin typeface="Bookman Old Style" panose="02050604050505020204" pitchFamily="18" charset="0"/>
              </a:rPr>
              <a:t>   PP</a:t>
            </a:r>
            <a:r>
              <a:rPr lang="en-IN" dirty="0" smtClean="0">
                <a:latin typeface="Bookman Old Style" panose="02050604050505020204" pitchFamily="18" charset="0"/>
              </a:rPr>
              <a:t>1</a:t>
            </a:r>
            <a:r>
              <a:rPr lang="en-IN" sz="2400" dirty="0" smtClean="0">
                <a:latin typeface="Bookman Old Style" panose="02050604050505020204" pitchFamily="18" charset="0"/>
              </a:rPr>
              <a:t> &lt; QQ</a:t>
            </a:r>
            <a:r>
              <a:rPr lang="en-IN" dirty="0" smtClean="0">
                <a:latin typeface="Bookman Old Style" panose="02050604050505020204" pitchFamily="18" charset="0"/>
              </a:rPr>
              <a:t>1</a:t>
            </a:r>
            <a:r>
              <a:rPr lang="en-IN" sz="2400" dirty="0" smtClean="0">
                <a:latin typeface="Bookman Old Style" panose="02050604050505020204" pitchFamily="18" charset="0"/>
              </a:rPr>
              <a:t>.</a:t>
            </a:r>
            <a:endParaRPr lang="en-IN" sz="2400" dirty="0">
              <a:latin typeface="Bookman Old Style" panose="02050604050505020204" pitchFamily="18" charset="0"/>
            </a:endParaRPr>
          </a:p>
        </p:txBody>
      </p:sp>
      <p:cxnSp>
        <p:nvCxnSpPr>
          <p:cNvPr id="22" name="Straight Connector 21"/>
          <p:cNvCxnSpPr/>
          <p:nvPr/>
        </p:nvCxnSpPr>
        <p:spPr>
          <a:xfrm flipV="1">
            <a:off x="3331029" y="5225143"/>
            <a:ext cx="26125" cy="6531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60201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146" y="2131958"/>
            <a:ext cx="8596668" cy="3880773"/>
          </a:xfrm>
        </p:spPr>
        <p:txBody>
          <a:bodyPr/>
          <a:lstStyle/>
          <a:p>
            <a:pPr marL="0" indent="0">
              <a:buNone/>
            </a:pPr>
            <a:r>
              <a:rPr lang="en-IN" dirty="0" smtClean="0"/>
              <a:t>                            Y               </a:t>
            </a:r>
          </a:p>
          <a:p>
            <a:pPr marL="0" indent="0">
              <a:buNone/>
            </a:pPr>
            <a:r>
              <a:rPr lang="en-IN" dirty="0" smtClean="0"/>
              <a:t>                                     D                        Figure .4    ( 1&lt;Ed )</a:t>
            </a:r>
            <a:endParaRPr lang="en-IN" dirty="0"/>
          </a:p>
          <a:p>
            <a:pPr marL="0" indent="0">
              <a:buNone/>
            </a:pPr>
            <a:r>
              <a:rPr lang="en-IN" dirty="0" smtClean="0"/>
              <a:t>                         P1 </a:t>
            </a:r>
          </a:p>
          <a:p>
            <a:pPr marL="0" indent="0">
              <a:buNone/>
            </a:pPr>
            <a:r>
              <a:rPr lang="en-IN" dirty="0" smtClean="0"/>
              <a:t>                         P                                                        </a:t>
            </a:r>
          </a:p>
          <a:p>
            <a:pPr marL="0" indent="0">
              <a:buNone/>
            </a:pPr>
            <a:r>
              <a:rPr lang="en-IN" dirty="0" smtClean="0"/>
              <a:t>             price                                                       D</a:t>
            </a:r>
          </a:p>
          <a:p>
            <a:pPr marL="0" indent="0">
              <a:buNone/>
            </a:pPr>
            <a:r>
              <a:rPr lang="en-IN" dirty="0" smtClean="0"/>
              <a:t>          </a:t>
            </a:r>
          </a:p>
          <a:p>
            <a:pPr marL="0" indent="0">
              <a:buNone/>
            </a:pPr>
            <a:endParaRPr lang="en-IN" dirty="0"/>
          </a:p>
          <a:p>
            <a:pPr marL="0" indent="0">
              <a:buNone/>
            </a:pPr>
            <a:r>
              <a:rPr lang="en-IN" dirty="0" smtClean="0"/>
              <a:t>                           O                    Q        Q1           Quantity.      X</a:t>
            </a:r>
            <a:endParaRPr lang="en-IN" dirty="0"/>
          </a:p>
        </p:txBody>
      </p:sp>
      <p:cxnSp>
        <p:nvCxnSpPr>
          <p:cNvPr id="5" name="Straight Connector 4"/>
          <p:cNvCxnSpPr/>
          <p:nvPr/>
        </p:nvCxnSpPr>
        <p:spPr>
          <a:xfrm>
            <a:off x="2724742" y="2736668"/>
            <a:ext cx="13062" cy="2207623"/>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704011" y="4950823"/>
            <a:ext cx="44544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704011" y="3174274"/>
            <a:ext cx="1502229" cy="39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206240" y="3193868"/>
            <a:ext cx="0" cy="1756955"/>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918166" y="3579223"/>
            <a:ext cx="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4918166" y="3500846"/>
            <a:ext cx="0" cy="783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704011" y="3505119"/>
            <a:ext cx="2214155" cy="783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206240" y="3174274"/>
            <a:ext cx="1554480" cy="6662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flipV="1">
            <a:off x="3631474" y="2960995"/>
            <a:ext cx="574766" cy="20900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6923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971" y="725713"/>
            <a:ext cx="10352314" cy="6132287"/>
          </a:xfrm>
        </p:spPr>
        <p:txBody>
          <a:bodyPr>
            <a:normAutofit/>
          </a:bodyPr>
          <a:lstStyle/>
          <a:p>
            <a:pPr marL="0" indent="0" algn="just">
              <a:buNone/>
            </a:pPr>
            <a:r>
              <a:rPr lang="en-IN" sz="2400" b="1" dirty="0" smtClean="0">
                <a:latin typeface="Bookman Old Style" panose="02050604050505020204" pitchFamily="18" charset="0"/>
              </a:rPr>
              <a:t>5. </a:t>
            </a:r>
            <a:r>
              <a:rPr lang="en-IN" sz="2400" b="1" dirty="0">
                <a:latin typeface="Bookman Old Style" panose="02050604050505020204" pitchFamily="18" charset="0"/>
              </a:rPr>
              <a:t>I</a:t>
            </a:r>
            <a:r>
              <a:rPr lang="en-IN" sz="2400" b="1" dirty="0" smtClean="0">
                <a:latin typeface="Bookman Old Style" panose="02050604050505020204" pitchFamily="18" charset="0"/>
              </a:rPr>
              <a:t>nelastic demand</a:t>
            </a:r>
            <a:r>
              <a:rPr lang="en-IN" sz="2400" dirty="0" smtClean="0">
                <a:latin typeface="Bookman Old Style" panose="02050604050505020204" pitchFamily="18" charset="0"/>
              </a:rPr>
              <a:t>:- When a given percentage change in price of a commodity leads to a smaller percentage change in quantity demanded, it will be the case of inelastic demand .Here elasticity will be less than unity but greater than zero  (0 &lt;  Ed  &lt; 1). </a:t>
            </a:r>
            <a:r>
              <a:rPr lang="en-IN" sz="2400" dirty="0">
                <a:latin typeface="Bookman Old Style" panose="02050604050505020204" pitchFamily="18" charset="0"/>
              </a:rPr>
              <a:t>D</a:t>
            </a:r>
            <a:r>
              <a:rPr lang="en-IN" sz="2400" dirty="0" smtClean="0">
                <a:latin typeface="Bookman Old Style" panose="02050604050505020204" pitchFamily="18" charset="0"/>
              </a:rPr>
              <a:t>emand for necessary goods display such elasticity. Fig. 5 indicates the inelastic demand ,where the change in price  PP</a:t>
            </a:r>
            <a:r>
              <a:rPr lang="en-IN" sz="1600" dirty="0" smtClean="0">
                <a:latin typeface="Bookman Old Style" panose="02050604050505020204" pitchFamily="18" charset="0"/>
              </a:rPr>
              <a:t>1</a:t>
            </a:r>
            <a:r>
              <a:rPr lang="en-IN" sz="2400" dirty="0" smtClean="0">
                <a:latin typeface="Bookman Old Style" panose="02050604050505020204" pitchFamily="18" charset="0"/>
              </a:rPr>
              <a:t> is greater than the change in quantity demanded, QQ</a:t>
            </a:r>
            <a:r>
              <a:rPr lang="en-IN" sz="1600" dirty="0" smtClean="0">
                <a:latin typeface="Bookman Old Style" panose="02050604050505020204" pitchFamily="18" charset="0"/>
              </a:rPr>
              <a:t>1</a:t>
            </a:r>
            <a:r>
              <a:rPr lang="en-IN" sz="2400" dirty="0" smtClean="0">
                <a:latin typeface="Bookman Old Style" panose="02050604050505020204" pitchFamily="18" charset="0"/>
              </a:rPr>
              <a:t>. </a:t>
            </a:r>
          </a:p>
          <a:p>
            <a:pPr marL="0" indent="0">
              <a:buNone/>
            </a:pPr>
            <a:r>
              <a:rPr lang="en-IN" dirty="0"/>
              <a:t> </a:t>
            </a:r>
            <a:r>
              <a:rPr lang="en-IN" dirty="0" smtClean="0"/>
              <a:t>                    Y      D   </a:t>
            </a:r>
          </a:p>
          <a:p>
            <a:pPr marL="0" indent="0">
              <a:buNone/>
            </a:pPr>
            <a:r>
              <a:rPr lang="en-IN" dirty="0"/>
              <a:t> </a:t>
            </a:r>
            <a:r>
              <a:rPr lang="en-IN" dirty="0" smtClean="0"/>
              <a:t>       Price                                               Figure .5           (0&lt; Ed &lt;1)                                                                                                                                                              </a:t>
            </a:r>
            <a:endParaRPr lang="en-IN" dirty="0"/>
          </a:p>
          <a:p>
            <a:pPr marL="0" indent="0">
              <a:buNone/>
            </a:pPr>
            <a:r>
              <a:rPr lang="en-IN" dirty="0" smtClean="0"/>
              <a:t>                 P</a:t>
            </a:r>
            <a:r>
              <a:rPr lang="en-IN" sz="1600" dirty="0" smtClean="0"/>
              <a:t>1</a:t>
            </a:r>
          </a:p>
          <a:p>
            <a:pPr marL="0" indent="0">
              <a:buNone/>
            </a:pPr>
            <a:r>
              <a:rPr lang="en-IN" dirty="0"/>
              <a:t> </a:t>
            </a:r>
            <a:r>
              <a:rPr lang="en-IN" dirty="0" smtClean="0"/>
              <a:t>                P                </a:t>
            </a:r>
          </a:p>
          <a:p>
            <a:pPr marL="0" indent="0">
              <a:buNone/>
            </a:pPr>
            <a:endParaRPr lang="en-IN" dirty="0"/>
          </a:p>
          <a:p>
            <a:pPr marL="0" indent="0">
              <a:buNone/>
            </a:pPr>
            <a:endParaRPr lang="en-IN" dirty="0" smtClean="0"/>
          </a:p>
          <a:p>
            <a:pPr marL="0" indent="0">
              <a:buNone/>
            </a:pPr>
            <a:r>
              <a:rPr lang="en-IN" dirty="0" smtClean="0"/>
              <a:t>                                             D</a:t>
            </a:r>
            <a:endParaRPr lang="en-IN" dirty="0"/>
          </a:p>
          <a:p>
            <a:pPr marL="0" indent="0">
              <a:buNone/>
            </a:pPr>
            <a:r>
              <a:rPr lang="en-IN" dirty="0" smtClean="0"/>
              <a:t>                   O            Q</a:t>
            </a:r>
            <a:r>
              <a:rPr lang="en-IN" sz="1600" dirty="0" smtClean="0"/>
              <a:t>1</a:t>
            </a:r>
            <a:r>
              <a:rPr lang="en-IN" dirty="0" smtClean="0"/>
              <a:t>  Q        Quantity                X                                                                                                                                                                           </a:t>
            </a:r>
            <a:endParaRPr lang="en-IN" dirty="0"/>
          </a:p>
        </p:txBody>
      </p:sp>
      <p:cxnSp>
        <p:nvCxnSpPr>
          <p:cNvPr id="13" name="Straight Connector 12"/>
          <p:cNvCxnSpPr/>
          <p:nvPr/>
        </p:nvCxnSpPr>
        <p:spPr>
          <a:xfrm>
            <a:off x="2525486" y="4738892"/>
            <a:ext cx="0" cy="1606732"/>
          </a:xfrm>
          <a:prstGeom prst="line">
            <a:avLst/>
          </a:prstGeom>
        </p:spPr>
        <p:style>
          <a:lnRef idx="1">
            <a:schemeClr val="accent2"/>
          </a:lnRef>
          <a:fillRef idx="0">
            <a:schemeClr val="accent2"/>
          </a:fillRef>
          <a:effectRef idx="0">
            <a:schemeClr val="accent2"/>
          </a:effectRef>
          <a:fontRef idx="minor">
            <a:schemeClr val="tx1"/>
          </a:fontRef>
        </p:style>
      </p:cxnSp>
      <p:cxnSp>
        <p:nvCxnSpPr>
          <p:cNvPr id="6" name="Straight Connector 5"/>
          <p:cNvCxnSpPr/>
          <p:nvPr/>
        </p:nvCxnSpPr>
        <p:spPr>
          <a:xfrm>
            <a:off x="2572657" y="6306436"/>
            <a:ext cx="368372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V="1">
            <a:off x="2525486" y="3860799"/>
            <a:ext cx="0" cy="8853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32743" y="4949371"/>
            <a:ext cx="124097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3439886" y="4383313"/>
            <a:ext cx="58057" cy="2005854"/>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048000" y="418011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2532743" y="4383313"/>
            <a:ext cx="9216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773714" y="4905828"/>
            <a:ext cx="0" cy="143979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3153228" y="3693884"/>
            <a:ext cx="1055915" cy="219891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772091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71154"/>
            <a:ext cx="10515600" cy="5105809"/>
          </a:xfrm>
        </p:spPr>
        <p:txBody>
          <a:bodyPr>
            <a:normAutofit/>
          </a:bodyPr>
          <a:lstStyle/>
          <a:p>
            <a:pPr marL="0" indent="0" algn="just">
              <a:buNone/>
            </a:pPr>
            <a:r>
              <a:rPr lang="en-IN" sz="2400" dirty="0" smtClean="0">
                <a:latin typeface="Bookman Old Style" panose="02050604050505020204" pitchFamily="18" charset="0"/>
              </a:rPr>
              <a:t>In fact there are many reasons  but the main reason for differences  in elasticity of demand  is the possibility of substitution i.e. the presence or absence of competing substitutes. The greater the ease with which substitutes can be found for a commodity, the greater will be the price elasticity of demand of that commodity and </a:t>
            </a:r>
            <a:r>
              <a:rPr lang="en-IN" sz="2400" smtClean="0">
                <a:latin typeface="Bookman Old Style" panose="02050604050505020204" pitchFamily="18" charset="0"/>
              </a:rPr>
              <a:t>vice versa.</a:t>
            </a:r>
            <a:endParaRPr lang="en-IN" sz="2400" dirty="0">
              <a:latin typeface="Bookman Old Style" panose="02050604050505020204" pitchFamily="18" charset="0"/>
            </a:endParaRPr>
          </a:p>
        </p:txBody>
      </p:sp>
    </p:spTree>
    <p:extLst>
      <p:ext uri="{BB962C8B-B14F-4D97-AF65-F5344CB8AC3E}">
        <p14:creationId xmlns:p14="http://schemas.microsoft.com/office/powerpoint/2010/main" val="191229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522" y="488588"/>
            <a:ext cx="8596668" cy="1320800"/>
          </a:xfrm>
        </p:spPr>
        <p:txBody>
          <a:bodyPr/>
          <a:lstStyle/>
          <a:p>
            <a:r>
              <a:rPr lang="en-IN" dirty="0" smtClean="0"/>
              <a:t>           </a:t>
            </a:r>
            <a:r>
              <a:rPr lang="en-IN" sz="4400" dirty="0" smtClean="0"/>
              <a:t>Price </a:t>
            </a:r>
            <a:r>
              <a:rPr lang="en-IN" sz="4400" dirty="0"/>
              <a:t>Elasticity of Demand</a:t>
            </a:r>
          </a:p>
        </p:txBody>
      </p:sp>
      <p:sp>
        <p:nvSpPr>
          <p:cNvPr id="3" name="Content Placeholder 2"/>
          <p:cNvSpPr>
            <a:spLocks noGrp="1"/>
          </p:cNvSpPr>
          <p:nvPr>
            <p:ph idx="1"/>
          </p:nvPr>
        </p:nvSpPr>
        <p:spPr>
          <a:xfrm>
            <a:off x="838200" y="1864814"/>
            <a:ext cx="10515600" cy="4351338"/>
          </a:xfrm>
        </p:spPr>
        <p:txBody>
          <a:bodyPr>
            <a:normAutofit fontScale="92500" lnSpcReduction="20000"/>
          </a:bodyPr>
          <a:lstStyle/>
          <a:p>
            <a:r>
              <a:rPr lang="en-IN" sz="2400" dirty="0">
                <a:latin typeface="Bookman Old Style" panose="02050604050505020204" pitchFamily="18" charset="0"/>
              </a:rPr>
              <a:t>The determinants of demand for a commodity from an individual’s point  of view are :</a:t>
            </a:r>
          </a:p>
          <a:p>
            <a:r>
              <a:rPr lang="en-IN" sz="2400" dirty="0">
                <a:latin typeface="Bookman Old Style" panose="02050604050505020204" pitchFamily="18" charset="0"/>
              </a:rPr>
              <a:t>1  Price of the commodity </a:t>
            </a:r>
          </a:p>
          <a:p>
            <a:r>
              <a:rPr lang="en-IN" sz="2400" dirty="0">
                <a:latin typeface="Bookman Old Style" panose="02050604050505020204" pitchFamily="18" charset="0"/>
              </a:rPr>
              <a:t>2  Prices of related goods</a:t>
            </a:r>
          </a:p>
          <a:p>
            <a:r>
              <a:rPr lang="en-IN" sz="2400" dirty="0">
                <a:latin typeface="Bookman Old Style" panose="02050604050505020204" pitchFamily="18" charset="0"/>
              </a:rPr>
              <a:t>3  Income of the consumer</a:t>
            </a:r>
          </a:p>
          <a:p>
            <a:r>
              <a:rPr lang="en-IN" sz="2400" dirty="0">
                <a:latin typeface="Bookman Old Style" panose="02050604050505020204" pitchFamily="18" charset="0"/>
              </a:rPr>
              <a:t>4  Taste of the consumer</a:t>
            </a:r>
          </a:p>
          <a:p>
            <a:r>
              <a:rPr lang="en-IN" sz="2400" dirty="0">
                <a:latin typeface="Bookman Old Style" panose="02050604050505020204" pitchFamily="18" charset="0"/>
              </a:rPr>
              <a:t>5   Consumer’s expectations about the future.</a:t>
            </a:r>
          </a:p>
          <a:p>
            <a:r>
              <a:rPr lang="en-IN" sz="2400" dirty="0">
                <a:latin typeface="Bookman Old Style" panose="02050604050505020204" pitchFamily="18" charset="0"/>
              </a:rPr>
              <a:t>Symbolically </a:t>
            </a:r>
            <a:r>
              <a:rPr lang="en-IN" sz="2400" dirty="0" err="1" smtClean="0">
                <a:latin typeface="Bookman Old Style" panose="02050604050505020204" pitchFamily="18" charset="0"/>
              </a:rPr>
              <a:t>D</a:t>
            </a:r>
            <a:r>
              <a:rPr lang="en-IN" sz="2400" baseline="-25000" dirty="0" err="1" smtClean="0">
                <a:latin typeface="Bookman Old Style" panose="02050604050505020204" pitchFamily="18" charset="0"/>
              </a:rPr>
              <a:t>n</a:t>
            </a:r>
            <a:r>
              <a:rPr lang="en-IN" sz="2400" dirty="0" smtClean="0">
                <a:latin typeface="Bookman Old Style" panose="02050604050505020204" pitchFamily="18" charset="0"/>
              </a:rPr>
              <a:t> </a:t>
            </a:r>
            <a:r>
              <a:rPr lang="en-IN" sz="2400" dirty="0">
                <a:latin typeface="Bookman Old Style" panose="02050604050505020204" pitchFamily="18" charset="0"/>
              </a:rPr>
              <a:t>=f(</a:t>
            </a:r>
            <a:r>
              <a:rPr lang="en-IN" sz="2400" dirty="0" err="1">
                <a:latin typeface="Bookman Old Style" panose="02050604050505020204" pitchFamily="18" charset="0"/>
              </a:rPr>
              <a:t>P</a:t>
            </a:r>
            <a:r>
              <a:rPr lang="en-IN" sz="2400" baseline="-25000" dirty="0" err="1">
                <a:latin typeface="Bookman Old Style" panose="02050604050505020204" pitchFamily="18" charset="0"/>
              </a:rPr>
              <a:t>n</a:t>
            </a:r>
            <a:r>
              <a:rPr lang="en-IN" sz="2400" baseline="-25000" dirty="0">
                <a:latin typeface="Bookman Old Style" panose="02050604050505020204" pitchFamily="18" charset="0"/>
              </a:rPr>
              <a:t> </a:t>
            </a:r>
            <a:r>
              <a:rPr lang="en-IN" sz="2400" dirty="0">
                <a:latin typeface="Bookman Old Style" panose="02050604050505020204" pitchFamily="18" charset="0"/>
              </a:rPr>
              <a:t>; P</a:t>
            </a:r>
            <a:r>
              <a:rPr lang="en-IN" sz="2400" baseline="-25000" dirty="0">
                <a:latin typeface="Bookman Old Style" panose="02050604050505020204" pitchFamily="18" charset="0"/>
              </a:rPr>
              <a:t>1</a:t>
            </a:r>
            <a:r>
              <a:rPr lang="en-IN" sz="2400" dirty="0">
                <a:latin typeface="Bookman Old Style" panose="02050604050505020204" pitchFamily="18" charset="0"/>
              </a:rPr>
              <a:t>,P</a:t>
            </a:r>
            <a:r>
              <a:rPr lang="en-IN" sz="2400" baseline="-25000" dirty="0">
                <a:latin typeface="Bookman Old Style" panose="02050604050505020204" pitchFamily="18" charset="0"/>
              </a:rPr>
              <a:t>2</a:t>
            </a:r>
            <a:r>
              <a:rPr lang="en-IN" sz="2400" dirty="0">
                <a:latin typeface="Bookman Old Style" panose="02050604050505020204" pitchFamily="18" charset="0"/>
              </a:rPr>
              <a:t>--------P</a:t>
            </a:r>
            <a:r>
              <a:rPr lang="en-IN" sz="2400" baseline="-25000" dirty="0">
                <a:latin typeface="Bookman Old Style" panose="02050604050505020204" pitchFamily="18" charset="0"/>
              </a:rPr>
              <a:t>n-1</a:t>
            </a:r>
            <a:r>
              <a:rPr lang="en-IN" sz="2400" dirty="0">
                <a:latin typeface="Bookman Old Style" panose="02050604050505020204" pitchFamily="18" charset="0"/>
              </a:rPr>
              <a:t>; Y; T; E)</a:t>
            </a:r>
          </a:p>
          <a:p>
            <a:pPr marL="0" indent="0">
              <a:buNone/>
            </a:pPr>
            <a:r>
              <a:rPr lang="en-IN" sz="2400" dirty="0">
                <a:latin typeface="Bookman Old Style" panose="02050604050505020204" pitchFamily="18" charset="0"/>
              </a:rPr>
              <a:t>This is the demand function ,which shows that the demand for commodity n’ depends upon the price of that commodity </a:t>
            </a:r>
            <a:r>
              <a:rPr lang="en-IN" sz="2400" dirty="0" err="1">
                <a:latin typeface="Bookman Old Style" panose="02050604050505020204" pitchFamily="18" charset="0"/>
              </a:rPr>
              <a:t>P</a:t>
            </a:r>
            <a:r>
              <a:rPr lang="en-IN" sz="2400" baseline="-25000" dirty="0" err="1">
                <a:latin typeface="Bookman Old Style" panose="02050604050505020204" pitchFamily="18" charset="0"/>
              </a:rPr>
              <a:t>n</a:t>
            </a:r>
            <a:r>
              <a:rPr lang="en-IN" sz="2400" dirty="0">
                <a:latin typeface="Bookman Old Style" panose="02050604050505020204" pitchFamily="18" charset="0"/>
              </a:rPr>
              <a:t>; the prices of various related goods P</a:t>
            </a:r>
            <a:r>
              <a:rPr lang="en-IN" sz="2400" baseline="-25000" dirty="0">
                <a:latin typeface="Bookman Old Style" panose="02050604050505020204" pitchFamily="18" charset="0"/>
              </a:rPr>
              <a:t>1,</a:t>
            </a:r>
            <a:r>
              <a:rPr lang="en-IN" sz="2400" dirty="0">
                <a:latin typeface="Bookman Old Style" panose="02050604050505020204" pitchFamily="18" charset="0"/>
              </a:rPr>
              <a:t>P</a:t>
            </a:r>
            <a:r>
              <a:rPr lang="en-IN" sz="2400" baseline="-25000" dirty="0">
                <a:latin typeface="Bookman Old Style" panose="02050604050505020204" pitchFamily="18" charset="0"/>
              </a:rPr>
              <a:t>2</a:t>
            </a:r>
            <a:r>
              <a:rPr lang="en-IN" sz="2400" dirty="0">
                <a:latin typeface="Bookman Old Style" panose="02050604050505020204" pitchFamily="18" charset="0"/>
              </a:rPr>
              <a:t>-----P</a:t>
            </a:r>
            <a:r>
              <a:rPr lang="en-IN" sz="2400" baseline="-25000" dirty="0">
                <a:latin typeface="Bookman Old Style" panose="02050604050505020204" pitchFamily="18" charset="0"/>
              </a:rPr>
              <a:t>n-1</a:t>
            </a:r>
            <a:r>
              <a:rPr lang="en-IN" sz="2400" dirty="0">
                <a:latin typeface="Bookman Old Style" panose="02050604050505020204" pitchFamily="18" charset="0"/>
              </a:rPr>
              <a:t>; income of the consumer Y; tastes of the consumer T and consumers expectations about the future E.	</a:t>
            </a:r>
          </a:p>
          <a:p>
            <a:endParaRPr lang="en-IN" sz="2000" dirty="0"/>
          </a:p>
        </p:txBody>
      </p:sp>
    </p:spTree>
    <p:extLst>
      <p:ext uri="{BB962C8B-B14F-4D97-AF65-F5344CB8AC3E}">
        <p14:creationId xmlns:p14="http://schemas.microsoft.com/office/powerpoint/2010/main" val="189757956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136469"/>
            <a:ext cx="12100560" cy="5721531"/>
          </a:xfrm>
        </p:spPr>
        <p:txBody>
          <a:bodyPr>
            <a:normAutofit fontScale="92500" lnSpcReduction="20000"/>
          </a:bodyPr>
          <a:lstStyle/>
          <a:p>
            <a:pPr marL="0" indent="0" algn="just">
              <a:buNone/>
            </a:pPr>
            <a:r>
              <a:rPr lang="en-IN" sz="2600" dirty="0" smtClean="0">
                <a:latin typeface="Bookman Old Style" panose="02050604050505020204" pitchFamily="18" charset="0"/>
              </a:rPr>
              <a:t>So for as the price elasticity of demand is concerned it indicates the degree of responsiveness of quantity demanded of a good to the change in its price, all other factors mentioned above are held constant.</a:t>
            </a:r>
          </a:p>
          <a:p>
            <a:pPr marL="0" indent="0" algn="just">
              <a:buNone/>
            </a:pPr>
            <a:r>
              <a:rPr lang="en-IN" sz="2600" dirty="0">
                <a:latin typeface="Bookman Old Style" panose="02050604050505020204" pitchFamily="18" charset="0"/>
              </a:rPr>
              <a:t>P</a:t>
            </a:r>
            <a:r>
              <a:rPr lang="en-IN" sz="2600" dirty="0" smtClean="0">
                <a:latin typeface="Bookman Old Style" panose="02050604050505020204" pitchFamily="18" charset="0"/>
              </a:rPr>
              <a:t>recisely price elasticity of demand is defined as the ratio of the percentage change in quantity demanded of a commodity to a percentage change in price </a:t>
            </a:r>
            <a:r>
              <a:rPr lang="en-IN" sz="2600" dirty="0" err="1" smtClean="0">
                <a:latin typeface="Bookman Old Style" panose="02050604050505020204" pitchFamily="18" charset="0"/>
              </a:rPr>
              <a:t>i.e</a:t>
            </a:r>
            <a:r>
              <a:rPr lang="en-IN" sz="2600" dirty="0" smtClean="0">
                <a:latin typeface="Bookman Old Style" panose="02050604050505020204" pitchFamily="18" charset="0"/>
              </a:rPr>
              <a:t> a ratio between a cause and an effect in percentage terms. The  cause goes in the bottom half or denominator of the ratio, while the  effect goes in the upper half or numerator.</a:t>
            </a:r>
          </a:p>
          <a:p>
            <a:pPr marL="0" indent="0" algn="just">
              <a:buNone/>
            </a:pPr>
            <a:r>
              <a:rPr lang="en-IN" sz="2600" dirty="0" smtClean="0">
                <a:latin typeface="Bookman Old Style" panose="02050604050505020204" pitchFamily="18" charset="0"/>
              </a:rPr>
              <a:t>Thus Price elasticity of demand (E</a:t>
            </a:r>
            <a:r>
              <a:rPr lang="en-IN" sz="1900" dirty="0" smtClean="0">
                <a:latin typeface="Bookman Old Style" panose="02050604050505020204" pitchFamily="18" charset="0"/>
              </a:rPr>
              <a:t>d</a:t>
            </a:r>
            <a:r>
              <a:rPr lang="en-IN" sz="2600" dirty="0" smtClean="0">
                <a:latin typeface="Bookman Old Style" panose="02050604050505020204" pitchFamily="18" charset="0"/>
              </a:rPr>
              <a:t>)=</a:t>
            </a:r>
          </a:p>
          <a:p>
            <a:pPr marL="0" indent="0" algn="just">
              <a:buNone/>
            </a:pPr>
            <a:r>
              <a:rPr lang="en-IN" sz="2600" dirty="0" smtClean="0">
                <a:latin typeface="Bookman Old Style" panose="02050604050505020204" pitchFamily="18" charset="0"/>
              </a:rPr>
              <a:t>                           </a:t>
            </a:r>
            <a:r>
              <a:rPr lang="en-IN" sz="2600" u="sng" dirty="0" smtClean="0">
                <a:latin typeface="Bookman Old Style" panose="02050604050505020204" pitchFamily="18" charset="0"/>
              </a:rPr>
              <a:t>percentage </a:t>
            </a:r>
            <a:r>
              <a:rPr lang="en-IN" sz="2600" u="sng" dirty="0" err="1" smtClean="0">
                <a:latin typeface="Bookman Old Style" panose="02050604050505020204" pitchFamily="18" charset="0"/>
              </a:rPr>
              <a:t>chnge</a:t>
            </a:r>
            <a:r>
              <a:rPr lang="en-IN" sz="2600" u="sng" dirty="0" smtClean="0">
                <a:latin typeface="Bookman Old Style" panose="02050604050505020204" pitchFamily="18" charset="0"/>
              </a:rPr>
              <a:t> in quantity  demanded  </a:t>
            </a:r>
          </a:p>
          <a:p>
            <a:pPr marL="0" indent="0" algn="just">
              <a:buNone/>
            </a:pPr>
            <a:r>
              <a:rPr lang="en-IN" sz="2600" dirty="0" smtClean="0">
                <a:latin typeface="Bookman Old Style" panose="02050604050505020204" pitchFamily="18" charset="0"/>
              </a:rPr>
              <a:t>                           percentage change in price    </a:t>
            </a:r>
          </a:p>
          <a:p>
            <a:pPr marL="0" indent="0">
              <a:buNone/>
            </a:pPr>
            <a:endParaRPr lang="en-IN" sz="5000" dirty="0" smtClean="0">
              <a:latin typeface="Bookman Old Style" panose="02050604050505020204" pitchFamily="18" charset="0"/>
            </a:endParaRPr>
          </a:p>
          <a:p>
            <a:pPr marL="0" indent="0">
              <a:buNone/>
            </a:pPr>
            <a:r>
              <a:rPr lang="en-IN" sz="5600" dirty="0" smtClean="0">
                <a:latin typeface="Bookman Old Style" panose="02050604050505020204" pitchFamily="18" charset="0"/>
              </a:rPr>
              <a:t>	</a:t>
            </a:r>
          </a:p>
          <a:p>
            <a:endParaRPr lang="en-IN" sz="5600" dirty="0">
              <a:latin typeface="Bookman Old Style" panose="02050604050505020204" pitchFamily="18" charset="0"/>
            </a:endParaRPr>
          </a:p>
          <a:p>
            <a:endParaRPr lang="en-IN" dirty="0" smtClean="0"/>
          </a:p>
          <a:p>
            <a:endParaRPr lang="en-IN" dirty="0"/>
          </a:p>
          <a:p>
            <a:endParaRPr lang="en-IN" dirty="0" smtClean="0"/>
          </a:p>
          <a:p>
            <a:endParaRPr lang="en-IN" dirty="0"/>
          </a:p>
          <a:p>
            <a:endParaRPr lang="en-IN" dirty="0"/>
          </a:p>
        </p:txBody>
      </p:sp>
    </p:spTree>
    <p:extLst>
      <p:ext uri="{BB962C8B-B14F-4D97-AF65-F5344CB8AC3E}">
        <p14:creationId xmlns:p14="http://schemas.microsoft.com/office/powerpoint/2010/main" val="1962100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754" y="1018903"/>
            <a:ext cx="11852366" cy="6361612"/>
          </a:xfrm>
        </p:spPr>
        <p:txBody>
          <a:bodyPr>
            <a:noAutofit/>
          </a:bodyPr>
          <a:lstStyle/>
          <a:p>
            <a:pPr marL="0" indent="0" algn="just">
              <a:buNone/>
            </a:pPr>
            <a:r>
              <a:rPr lang="en-IN" sz="2000" dirty="0" smtClean="0">
                <a:latin typeface="Bookman Old Style" panose="02050604050505020204" pitchFamily="18" charset="0"/>
              </a:rPr>
              <a:t>For example ,suppose 5% rise in price of sugar causes its quantity demanded  to fall by 10%, we calculate price elasticity of demand for sugar as</a:t>
            </a:r>
          </a:p>
          <a:p>
            <a:pPr marL="0" indent="0" algn="just">
              <a:buNone/>
            </a:pPr>
            <a:r>
              <a:rPr lang="en-IN" sz="2000" dirty="0" smtClean="0">
                <a:latin typeface="Bookman Old Style" panose="02050604050505020204" pitchFamily="18" charset="0"/>
              </a:rPr>
              <a:t>                   E</a:t>
            </a:r>
            <a:r>
              <a:rPr lang="en-IN" sz="2000" baseline="-25000" dirty="0" smtClean="0">
                <a:latin typeface="Bookman Old Style" panose="02050604050505020204" pitchFamily="18" charset="0"/>
              </a:rPr>
              <a:t>d  </a:t>
            </a:r>
            <a:r>
              <a:rPr lang="en-IN" sz="2000" dirty="0" smtClean="0">
                <a:latin typeface="Bookman Old Style" panose="02050604050505020204" pitchFamily="18" charset="0"/>
              </a:rPr>
              <a:t>= 10/5 =2</a:t>
            </a:r>
          </a:p>
          <a:p>
            <a:pPr marL="0" indent="0" algn="just">
              <a:buNone/>
            </a:pPr>
            <a:r>
              <a:rPr lang="en-IN" sz="2000" dirty="0">
                <a:latin typeface="Bookman Old Style" panose="02050604050505020204" pitchFamily="18" charset="0"/>
              </a:rPr>
              <a:t>S</a:t>
            </a:r>
            <a:r>
              <a:rPr lang="en-IN" sz="2000" dirty="0" smtClean="0">
                <a:latin typeface="Bookman Old Style" panose="02050604050505020204" pitchFamily="18" charset="0"/>
              </a:rPr>
              <a:t>ince as price rises , quantity demanded falls, so we should put negative sign before 10 and positive sign before 5 that is we obtain the value of price elasticity as:</a:t>
            </a:r>
          </a:p>
          <a:p>
            <a:pPr marL="0" indent="0" algn="just">
              <a:buNone/>
            </a:pPr>
            <a:r>
              <a:rPr lang="en-IN" sz="2000" dirty="0" smtClean="0">
                <a:latin typeface="Bookman Old Style" panose="02050604050505020204" pitchFamily="18" charset="0"/>
              </a:rPr>
              <a:t>                   E</a:t>
            </a:r>
            <a:r>
              <a:rPr lang="en-IN" sz="2000" baseline="-25000" dirty="0" smtClean="0">
                <a:latin typeface="Bookman Old Style" panose="02050604050505020204" pitchFamily="18" charset="0"/>
              </a:rPr>
              <a:t>d </a:t>
            </a:r>
            <a:r>
              <a:rPr lang="en-IN" sz="2000" dirty="0" smtClean="0">
                <a:latin typeface="Bookman Old Style" panose="02050604050505020204" pitchFamily="18" charset="0"/>
              </a:rPr>
              <a:t>= -10/+5 = -2 </a:t>
            </a:r>
          </a:p>
          <a:p>
            <a:pPr marL="0" indent="0" algn="just">
              <a:buNone/>
            </a:pPr>
            <a:r>
              <a:rPr lang="en-IN" sz="2000" dirty="0">
                <a:latin typeface="Bookman Old Style" panose="02050604050505020204" pitchFamily="18" charset="0"/>
              </a:rPr>
              <a:t>I</a:t>
            </a:r>
            <a:r>
              <a:rPr lang="en-IN" sz="2000" dirty="0" smtClean="0">
                <a:latin typeface="Bookman Old Style" panose="02050604050505020204" pitchFamily="18" charset="0"/>
              </a:rPr>
              <a:t>t shows that the change in price and change in quantity demanded are inversely related to each other .However, for the sake of convenience, the minus sign is often omitted ,as we have to measure the magnitude of responsiveness of quantity demanded of a good to a change in its price. Therefore it is best to deal with absolute values only and to omit the minus sign.</a:t>
            </a:r>
          </a:p>
          <a:p>
            <a:pPr marL="0" indent="0" algn="just">
              <a:buNone/>
            </a:pPr>
            <a:r>
              <a:rPr lang="en-IN" sz="2000" dirty="0" smtClean="0">
                <a:latin typeface="Bookman Old Style" panose="02050604050505020204" pitchFamily="18" charset="0"/>
              </a:rPr>
              <a:t>In symbols price elasticity of demand E</a:t>
            </a:r>
            <a:r>
              <a:rPr lang="en-IN" sz="2000" baseline="-25000" dirty="0" smtClean="0">
                <a:latin typeface="Bookman Old Style" panose="02050604050505020204" pitchFamily="18" charset="0"/>
              </a:rPr>
              <a:t>d</a:t>
            </a:r>
            <a:r>
              <a:rPr lang="en-IN" sz="2000" dirty="0" smtClean="0">
                <a:latin typeface="Bookman Old Style" panose="02050604050505020204" pitchFamily="18" charset="0"/>
              </a:rPr>
              <a:t> =</a:t>
            </a:r>
            <a:r>
              <a:rPr lang="en-IN" sz="2000" u="sng" dirty="0" err="1" smtClean="0">
                <a:latin typeface="Bookman Old Style" panose="02050604050505020204" pitchFamily="18" charset="0"/>
              </a:rPr>
              <a:t>Δq</a:t>
            </a:r>
            <a:r>
              <a:rPr lang="en-IN" sz="2000" u="sng" dirty="0" smtClean="0">
                <a:latin typeface="Bookman Old Style" panose="02050604050505020204" pitchFamily="18" charset="0"/>
              </a:rPr>
              <a:t> x100/q </a:t>
            </a:r>
          </a:p>
          <a:p>
            <a:pPr marL="0" indent="0" algn="just">
              <a:buNone/>
            </a:pPr>
            <a:r>
              <a:rPr lang="en-IN" sz="2000" dirty="0" smtClean="0">
                <a:latin typeface="Bookman Old Style" panose="02050604050505020204" pitchFamily="18" charset="0"/>
              </a:rPr>
              <a:t>                                                                  ∆p x100/p </a:t>
            </a:r>
          </a:p>
          <a:p>
            <a:pPr marL="0" indent="0" algn="just">
              <a:buNone/>
            </a:pPr>
            <a:r>
              <a:rPr lang="en-IN" sz="2000" dirty="0" smtClean="0">
                <a:latin typeface="Bookman Old Style" panose="02050604050505020204" pitchFamily="18" charset="0"/>
              </a:rPr>
              <a:t>                                                       or E</a:t>
            </a:r>
            <a:r>
              <a:rPr lang="en-IN" sz="2400" baseline="-25000" dirty="0" smtClean="0">
                <a:latin typeface="Bookman Old Style" panose="02050604050505020204" pitchFamily="18" charset="0"/>
              </a:rPr>
              <a:t>d</a:t>
            </a:r>
            <a:r>
              <a:rPr lang="en-IN" sz="2000" dirty="0" smtClean="0">
                <a:latin typeface="Bookman Old Style" panose="02050604050505020204" pitchFamily="18" charset="0"/>
              </a:rPr>
              <a:t>=    </a:t>
            </a:r>
            <a:r>
              <a:rPr lang="en-IN" sz="2000" u="sng" dirty="0" smtClean="0">
                <a:latin typeface="Bookman Old Style" panose="02050604050505020204" pitchFamily="18" charset="0"/>
              </a:rPr>
              <a:t> </a:t>
            </a:r>
            <a:r>
              <a:rPr lang="el-GR" sz="2000" u="sng" dirty="0" smtClean="0">
                <a:latin typeface="Bookman Old Style" panose="02050604050505020204" pitchFamily="18" charset="0"/>
              </a:rPr>
              <a:t>Δ</a:t>
            </a:r>
            <a:r>
              <a:rPr lang="en-IN" sz="2000" u="sng" dirty="0" smtClean="0">
                <a:latin typeface="Bookman Old Style" panose="02050604050505020204" pitchFamily="18" charset="0"/>
              </a:rPr>
              <a:t> q/q          </a:t>
            </a:r>
          </a:p>
          <a:p>
            <a:pPr marL="0" indent="0" algn="just">
              <a:buNone/>
            </a:pPr>
            <a:r>
              <a:rPr lang="en-IN" sz="2000" dirty="0" smtClean="0">
                <a:latin typeface="Bookman Old Style" panose="02050604050505020204" pitchFamily="18" charset="0"/>
              </a:rPr>
              <a:t>                                                                      </a:t>
            </a:r>
            <a:r>
              <a:rPr lang="el-GR" sz="2000" dirty="0" smtClean="0">
                <a:latin typeface="Bookman Old Style" panose="02050604050505020204" pitchFamily="18" charset="0"/>
              </a:rPr>
              <a:t>Δ</a:t>
            </a:r>
            <a:r>
              <a:rPr lang="en-IN" sz="2000" dirty="0" smtClean="0">
                <a:latin typeface="Bookman Old Style" panose="02050604050505020204" pitchFamily="18" charset="0"/>
              </a:rPr>
              <a:t> p/p </a:t>
            </a:r>
          </a:p>
          <a:p>
            <a:pPr marL="0" indent="0" algn="just">
              <a:buNone/>
            </a:pPr>
            <a:r>
              <a:rPr lang="en-IN" sz="2000" dirty="0">
                <a:latin typeface="Bookman Old Style" panose="02050604050505020204" pitchFamily="18" charset="0"/>
              </a:rPr>
              <a:t> </a:t>
            </a:r>
            <a:r>
              <a:rPr lang="en-IN" sz="2000" dirty="0" smtClean="0">
                <a:latin typeface="Bookman Old Style" panose="02050604050505020204" pitchFamily="18" charset="0"/>
              </a:rPr>
              <a:t>                                                       or Ed= </a:t>
            </a:r>
            <a:r>
              <a:rPr lang="el-GR" sz="2000" dirty="0" smtClean="0">
                <a:latin typeface="Bookman Old Style" panose="02050604050505020204" pitchFamily="18" charset="0"/>
              </a:rPr>
              <a:t>Δ</a:t>
            </a:r>
            <a:r>
              <a:rPr lang="en-IN" sz="2000" dirty="0" smtClean="0">
                <a:latin typeface="Bookman Old Style" panose="02050604050505020204" pitchFamily="18" charset="0"/>
              </a:rPr>
              <a:t>q/</a:t>
            </a:r>
            <a:r>
              <a:rPr lang="el-GR" sz="2000" dirty="0" smtClean="0">
                <a:latin typeface="Bookman Old Style" panose="02050604050505020204" pitchFamily="18" charset="0"/>
              </a:rPr>
              <a:t>Δ</a:t>
            </a:r>
            <a:r>
              <a:rPr lang="en-IN" sz="2000" dirty="0" smtClean="0">
                <a:latin typeface="Bookman Old Style" panose="02050604050505020204" pitchFamily="18" charset="0"/>
              </a:rPr>
              <a:t>p x p/q   </a:t>
            </a:r>
          </a:p>
        </p:txBody>
      </p:sp>
    </p:spTree>
    <p:extLst>
      <p:ext uri="{BB962C8B-B14F-4D97-AF65-F5344CB8AC3E}">
        <p14:creationId xmlns:p14="http://schemas.microsoft.com/office/powerpoint/2010/main" val="537265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7017" y="1201783"/>
            <a:ext cx="10726783" cy="4975180"/>
          </a:xfrm>
        </p:spPr>
        <p:txBody>
          <a:bodyPr>
            <a:noAutofit/>
          </a:bodyPr>
          <a:lstStyle/>
          <a:p>
            <a:pPr marL="0" indent="0" algn="just">
              <a:buNone/>
            </a:pPr>
            <a:r>
              <a:rPr lang="en-IN" dirty="0" smtClean="0">
                <a:latin typeface="Bookman Old Style" panose="02050604050505020204" pitchFamily="18" charset="0"/>
              </a:rPr>
              <a:t>  </a:t>
            </a:r>
            <a:r>
              <a:rPr lang="en-IN" sz="2400" dirty="0" smtClean="0">
                <a:latin typeface="Bookman Old Style" panose="02050604050505020204" pitchFamily="18" charset="0"/>
              </a:rPr>
              <a:t>Where  Ed  is price elasticity of demand.</a:t>
            </a:r>
          </a:p>
          <a:p>
            <a:pPr algn="just"/>
            <a:r>
              <a:rPr lang="en-IN" sz="2400" dirty="0" smtClean="0">
                <a:latin typeface="Bookman Old Style" panose="02050604050505020204" pitchFamily="18" charset="0"/>
              </a:rPr>
              <a:t>   p =  Initial price.</a:t>
            </a:r>
          </a:p>
          <a:p>
            <a:pPr algn="just"/>
            <a:r>
              <a:rPr lang="en-IN" sz="2400" dirty="0" smtClean="0">
                <a:latin typeface="Bookman Old Style" panose="02050604050505020204" pitchFamily="18" charset="0"/>
              </a:rPr>
              <a:t>   q = quantity demanded at initial price.</a:t>
            </a:r>
          </a:p>
          <a:p>
            <a:pPr algn="just"/>
            <a:r>
              <a:rPr lang="en-IN" sz="2400" dirty="0" smtClean="0">
                <a:latin typeface="Bookman Old Style" panose="02050604050505020204" pitchFamily="18" charset="0"/>
              </a:rPr>
              <a:t>   ∆ p =change in price.</a:t>
            </a:r>
          </a:p>
          <a:p>
            <a:pPr algn="just"/>
            <a:r>
              <a:rPr lang="en-IN" sz="2400" dirty="0" smtClean="0">
                <a:latin typeface="Bookman Old Style" panose="02050604050505020204" pitchFamily="18" charset="0"/>
              </a:rPr>
              <a:t>  </a:t>
            </a:r>
            <a:r>
              <a:rPr lang="en-IN" sz="2400" dirty="0">
                <a:latin typeface="Bookman Old Style" panose="02050604050505020204" pitchFamily="18" charset="0"/>
              </a:rPr>
              <a:t> </a:t>
            </a:r>
            <a:r>
              <a:rPr lang="en-IN" sz="2400" dirty="0" smtClean="0">
                <a:latin typeface="Bookman Old Style" panose="02050604050505020204" pitchFamily="18" charset="0"/>
              </a:rPr>
              <a:t>∆ </a:t>
            </a:r>
            <a:r>
              <a:rPr lang="en-IN" sz="2400" dirty="0">
                <a:latin typeface="Bookman Old Style" panose="02050604050505020204" pitchFamily="18" charset="0"/>
              </a:rPr>
              <a:t>q</a:t>
            </a:r>
            <a:r>
              <a:rPr lang="en-IN" sz="2400" dirty="0" smtClean="0">
                <a:latin typeface="Bookman Old Style" panose="02050604050505020204" pitchFamily="18" charset="0"/>
              </a:rPr>
              <a:t> =change in quantity demanded. </a:t>
            </a:r>
          </a:p>
          <a:p>
            <a:pPr marL="0" indent="0" algn="just">
              <a:buNone/>
            </a:pPr>
            <a:r>
              <a:rPr lang="en-IN" sz="2400" dirty="0" smtClean="0">
                <a:latin typeface="Bookman Old Style" panose="02050604050505020204" pitchFamily="18" charset="0"/>
              </a:rPr>
              <a:t>Since as common observation  goods show great variation in respect of elasticity of demand </a:t>
            </a:r>
            <a:r>
              <a:rPr lang="en-IN" sz="2400" dirty="0" err="1" smtClean="0">
                <a:latin typeface="Bookman Old Style" panose="02050604050505020204" pitchFamily="18" charset="0"/>
              </a:rPr>
              <a:t>i.e</a:t>
            </a:r>
            <a:r>
              <a:rPr lang="en-IN" sz="2400" dirty="0" smtClean="0">
                <a:latin typeface="Bookman Old Style" panose="02050604050505020204" pitchFamily="18" charset="0"/>
              </a:rPr>
              <a:t> their responsiveness to change in </a:t>
            </a:r>
            <a:r>
              <a:rPr lang="en-IN" sz="2400" dirty="0" err="1" smtClean="0">
                <a:latin typeface="Bookman Old Style" panose="02050604050505020204" pitchFamily="18" charset="0"/>
              </a:rPr>
              <a:t>price.The</a:t>
            </a:r>
            <a:r>
              <a:rPr lang="en-IN" sz="2400" dirty="0" smtClean="0">
                <a:latin typeface="Bookman Old Style" panose="02050604050505020204" pitchFamily="18" charset="0"/>
              </a:rPr>
              <a:t> demand for some goods is more responsive to the changes in price than those for others or we can say that demand for some goods is more elastic than those for the others. </a:t>
            </a:r>
            <a:r>
              <a:rPr lang="en-IN" sz="2400" dirty="0">
                <a:latin typeface="Bookman Old Style" panose="02050604050505020204" pitchFamily="18" charset="0"/>
              </a:rPr>
              <a:t>T</a:t>
            </a:r>
            <a:r>
              <a:rPr lang="en-IN" sz="2400" dirty="0" smtClean="0">
                <a:latin typeface="Bookman Old Style" panose="02050604050505020204" pitchFamily="18" charset="0"/>
              </a:rPr>
              <a:t>herefore we must take in to account the degree of price elasticity of demand</a:t>
            </a:r>
            <a:r>
              <a:rPr lang="en-IN" sz="2000" dirty="0" smtClean="0">
                <a:latin typeface="Bookman Old Style" panose="02050604050505020204" pitchFamily="18" charset="0"/>
              </a:rPr>
              <a:t>.</a:t>
            </a:r>
            <a:endParaRPr lang="en-IN" sz="2000" dirty="0">
              <a:latin typeface="Bookman Old Style" panose="02050604050505020204" pitchFamily="18" charset="0"/>
            </a:endParaRPr>
          </a:p>
        </p:txBody>
      </p:sp>
    </p:spTree>
    <p:extLst>
      <p:ext uri="{BB962C8B-B14F-4D97-AF65-F5344CB8AC3E}">
        <p14:creationId xmlns:p14="http://schemas.microsoft.com/office/powerpoint/2010/main" val="21079362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577" y="365760"/>
            <a:ext cx="10833463" cy="927463"/>
          </a:xfrm>
        </p:spPr>
        <p:txBody>
          <a:bodyPr/>
          <a:lstStyle/>
          <a:p>
            <a:r>
              <a:rPr lang="en-IN" sz="4000" b="1" dirty="0" smtClean="0"/>
              <a:t>Degree</a:t>
            </a:r>
            <a:r>
              <a:rPr lang="en-IN" b="1" dirty="0" smtClean="0"/>
              <a:t> of Price Elasticity Of Demand</a:t>
            </a:r>
            <a:endParaRPr lang="en-IN" b="1" dirty="0"/>
          </a:p>
        </p:txBody>
      </p:sp>
      <p:sp>
        <p:nvSpPr>
          <p:cNvPr id="3" name="Content Placeholder 2"/>
          <p:cNvSpPr>
            <a:spLocks noGrp="1"/>
          </p:cNvSpPr>
          <p:nvPr>
            <p:ph idx="1"/>
          </p:nvPr>
        </p:nvSpPr>
        <p:spPr>
          <a:xfrm>
            <a:off x="322216" y="1005840"/>
            <a:ext cx="11260183" cy="5852160"/>
          </a:xfrm>
        </p:spPr>
        <p:txBody>
          <a:bodyPr>
            <a:noAutofit/>
          </a:bodyPr>
          <a:lstStyle/>
          <a:p>
            <a:pPr marL="0" indent="0" algn="just">
              <a:buNone/>
            </a:pPr>
            <a:r>
              <a:rPr lang="en-IN" sz="2400" dirty="0" smtClean="0">
                <a:latin typeface="Bookman Old Style" panose="02050604050505020204" pitchFamily="18" charset="0"/>
              </a:rPr>
              <a:t>In terms of degree ,price elasticity of demand  is classified into five categories.</a:t>
            </a:r>
          </a:p>
          <a:p>
            <a:pPr marL="0" indent="0" algn="just">
              <a:buNone/>
            </a:pPr>
            <a:r>
              <a:rPr lang="en-IN" sz="2400" dirty="0" smtClean="0">
                <a:latin typeface="Bookman Old Style" panose="02050604050505020204" pitchFamily="18" charset="0"/>
              </a:rPr>
              <a:t>1  Perfectly elastic demand </a:t>
            </a:r>
          </a:p>
          <a:p>
            <a:pPr marL="0" indent="0" algn="just">
              <a:buNone/>
            </a:pPr>
            <a:r>
              <a:rPr lang="en-IN" sz="2400" dirty="0" smtClean="0">
                <a:latin typeface="Bookman Old Style" panose="02050604050505020204" pitchFamily="18" charset="0"/>
              </a:rPr>
              <a:t>2  Perfectly inelastic demand </a:t>
            </a:r>
          </a:p>
          <a:p>
            <a:pPr marL="0" indent="0" algn="just">
              <a:buNone/>
            </a:pPr>
            <a:r>
              <a:rPr lang="en-IN" sz="2400" dirty="0" smtClean="0">
                <a:latin typeface="Bookman Old Style" panose="02050604050505020204" pitchFamily="18" charset="0"/>
              </a:rPr>
              <a:t>3  Unitary elastic demand</a:t>
            </a:r>
          </a:p>
          <a:p>
            <a:pPr marL="0" indent="0" algn="just">
              <a:buNone/>
            </a:pPr>
            <a:r>
              <a:rPr lang="en-IN" sz="2400" dirty="0" smtClean="0">
                <a:latin typeface="Bookman Old Style" panose="02050604050505020204" pitchFamily="18" charset="0"/>
              </a:rPr>
              <a:t>4  Elastic demand</a:t>
            </a:r>
          </a:p>
          <a:p>
            <a:pPr marL="0" indent="0" algn="just">
              <a:buNone/>
            </a:pPr>
            <a:r>
              <a:rPr lang="en-IN" sz="2400" dirty="0" smtClean="0">
                <a:latin typeface="Bookman Old Style" panose="02050604050505020204" pitchFamily="18" charset="0"/>
              </a:rPr>
              <a:t>5  Inelastic demand</a:t>
            </a:r>
            <a:endParaRPr lang="en-IN" sz="2400" dirty="0">
              <a:latin typeface="Bookman Old Style" panose="02050604050505020204" pitchFamily="18" charset="0"/>
            </a:endParaRPr>
          </a:p>
          <a:p>
            <a:pPr marL="0" indent="0" algn="just">
              <a:buNone/>
            </a:pPr>
            <a:r>
              <a:rPr lang="en-IN" sz="2400" b="1" dirty="0" smtClean="0">
                <a:latin typeface="Bookman Old Style" panose="02050604050505020204" pitchFamily="18" charset="0"/>
              </a:rPr>
              <a:t>1.Perfectly elastic demand</a:t>
            </a:r>
            <a:r>
              <a:rPr lang="en-IN" sz="2400" dirty="0" smtClean="0">
                <a:latin typeface="Bookman Old Style" panose="02050604050505020204" pitchFamily="18" charset="0"/>
              </a:rPr>
              <a:t>:-In case of perfectly elastic demand ,the unnoticeable change in price would cause the buyers to change the quantity demanded to a great extent. In other words a small (unnoticeable) rise in price of product will cause the buyers  to switch completely away from the product so that the quantity demanded falls to zero and vice versa.</a:t>
            </a:r>
            <a:endParaRPr lang="en-IN" sz="2400" dirty="0">
              <a:latin typeface="Bookman Old Style" panose="02050604050505020204" pitchFamily="18" charset="0"/>
            </a:endParaRPr>
          </a:p>
        </p:txBody>
      </p:sp>
    </p:spTree>
    <p:extLst>
      <p:ext uri="{BB962C8B-B14F-4D97-AF65-F5344CB8AC3E}">
        <p14:creationId xmlns:p14="http://schemas.microsoft.com/office/powerpoint/2010/main" val="67591112"/>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628" y="246743"/>
            <a:ext cx="12061371" cy="6023429"/>
          </a:xfrm>
        </p:spPr>
        <p:txBody>
          <a:bodyPr>
            <a:normAutofit fontScale="92500" lnSpcReduction="20000"/>
          </a:bodyPr>
          <a:lstStyle/>
          <a:p>
            <a:pPr marL="0" indent="0">
              <a:buNone/>
            </a:pPr>
            <a:endParaRPr lang="en-IN" sz="3200" dirty="0" smtClean="0">
              <a:latin typeface="Bookman Old Style" panose="02050604050505020204" pitchFamily="18" charset="0"/>
            </a:endParaRPr>
          </a:p>
          <a:p>
            <a:pPr marL="0" indent="0" algn="just">
              <a:buNone/>
            </a:pPr>
            <a:r>
              <a:rPr lang="en-IN" sz="3200" dirty="0" smtClean="0">
                <a:latin typeface="Bookman Old Style" panose="02050604050505020204" pitchFamily="18" charset="0"/>
              </a:rPr>
              <a:t>The demand curve representing perfectly elastic demand is parallel to x-axis as shown in figure1, and the elasticity is equal to infinity (Ed =∞).</a:t>
            </a:r>
          </a:p>
          <a:p>
            <a:pPr marL="0" indent="0" algn="just">
              <a:buNone/>
            </a:pPr>
            <a:r>
              <a:rPr lang="en-IN" sz="3200" dirty="0" smtClean="0">
                <a:latin typeface="Bookman Old Style" panose="02050604050505020204" pitchFamily="18" charset="0"/>
              </a:rPr>
              <a:t>                                        </a:t>
            </a:r>
            <a:endParaRPr lang="en-IN" sz="3200" dirty="0">
              <a:latin typeface="Bookman Old Style" panose="02050604050505020204" pitchFamily="18" charset="0"/>
            </a:endParaRPr>
          </a:p>
          <a:p>
            <a:pPr marL="0" indent="0">
              <a:buNone/>
            </a:pPr>
            <a:r>
              <a:rPr lang="en-IN" sz="1900" dirty="0" smtClean="0">
                <a:latin typeface="Bookman Old Style" panose="02050604050505020204" pitchFamily="18" charset="0"/>
              </a:rPr>
              <a:t>                                          Y                                                                                                                                                                                                                   </a:t>
            </a:r>
            <a:endParaRPr lang="en-IN" sz="1900" dirty="0">
              <a:latin typeface="Bookman Old Style" panose="02050604050505020204" pitchFamily="18" charset="0"/>
            </a:endParaRPr>
          </a:p>
          <a:p>
            <a:pPr marL="0" indent="0">
              <a:buNone/>
            </a:pPr>
            <a:r>
              <a:rPr lang="en-IN" sz="1900" dirty="0">
                <a:latin typeface="Bookman Old Style" panose="02050604050505020204" pitchFamily="18" charset="0"/>
              </a:rPr>
              <a:t>                                                                </a:t>
            </a:r>
          </a:p>
          <a:p>
            <a:pPr marL="0" indent="0">
              <a:buNone/>
            </a:pPr>
            <a:r>
              <a:rPr lang="en-IN" sz="1900" dirty="0">
                <a:latin typeface="Bookman Old Style" panose="02050604050505020204" pitchFamily="18" charset="0"/>
              </a:rPr>
              <a:t>               </a:t>
            </a:r>
            <a:r>
              <a:rPr lang="en-IN" sz="1900" dirty="0" smtClean="0">
                <a:latin typeface="Bookman Old Style" panose="02050604050505020204" pitchFamily="18" charset="0"/>
              </a:rPr>
              <a:t>              price               P1         P2        P3  </a:t>
            </a:r>
          </a:p>
          <a:p>
            <a:pPr marL="0" indent="0">
              <a:buNone/>
            </a:pPr>
            <a:r>
              <a:rPr lang="en-IN" sz="1900" dirty="0" smtClean="0">
                <a:latin typeface="Bookman Old Style" panose="02050604050505020204" pitchFamily="18" charset="0"/>
              </a:rPr>
              <a:t>                                       P                                                    D                </a:t>
            </a:r>
            <a:r>
              <a:rPr lang="en-IN" sz="1900" dirty="0">
                <a:latin typeface="Bookman Old Style" panose="02050604050505020204" pitchFamily="18" charset="0"/>
              </a:rPr>
              <a:t>Figure. 1 </a:t>
            </a:r>
            <a:endParaRPr lang="en-IN" sz="1900" dirty="0" smtClean="0">
              <a:latin typeface="Bookman Old Style" panose="02050604050505020204" pitchFamily="18" charset="0"/>
            </a:endParaRPr>
          </a:p>
          <a:p>
            <a:pPr marL="0" indent="0">
              <a:buNone/>
            </a:pPr>
            <a:r>
              <a:rPr lang="en-IN" sz="1900" dirty="0" smtClean="0">
                <a:latin typeface="Bookman Old Style" panose="02050604050505020204" pitchFamily="18" charset="0"/>
              </a:rPr>
              <a:t>                                                                                                                                                                                                                       </a:t>
            </a:r>
          </a:p>
          <a:p>
            <a:pPr marL="0" indent="0">
              <a:buNone/>
            </a:pPr>
            <a:r>
              <a:rPr lang="en-IN" sz="1900" dirty="0" smtClean="0">
                <a:latin typeface="Bookman Old Style" panose="02050604050505020204" pitchFamily="18" charset="0"/>
              </a:rPr>
              <a:t>                                                                                                                                                                                                              </a:t>
            </a:r>
          </a:p>
          <a:p>
            <a:pPr marL="0" indent="0" algn="just">
              <a:buNone/>
            </a:pPr>
            <a:r>
              <a:rPr lang="en-IN" sz="3200" dirty="0" smtClean="0">
                <a:latin typeface="Bookman Old Style" panose="02050604050505020204" pitchFamily="18" charset="0"/>
              </a:rPr>
              <a:t>        </a:t>
            </a:r>
            <a:r>
              <a:rPr lang="en-IN" sz="1900" dirty="0" smtClean="0">
                <a:latin typeface="Bookman Old Style" panose="02050604050505020204" pitchFamily="18" charset="0"/>
              </a:rPr>
              <a:t>                           O         Q1        Q2         Q3                      X</a:t>
            </a:r>
          </a:p>
          <a:p>
            <a:pPr marL="0" indent="0" algn="just">
              <a:buNone/>
            </a:pPr>
            <a:r>
              <a:rPr lang="en-IN" sz="3200" dirty="0" smtClean="0">
                <a:latin typeface="Bookman Old Style" panose="02050604050505020204" pitchFamily="18" charset="0"/>
              </a:rPr>
              <a:t>                                </a:t>
            </a:r>
            <a:r>
              <a:rPr lang="en-IN" sz="1900" dirty="0" smtClean="0">
                <a:latin typeface="Bookman Old Style" panose="02050604050505020204" pitchFamily="18" charset="0"/>
              </a:rPr>
              <a:t>   Quantity.      </a:t>
            </a:r>
          </a:p>
          <a:p>
            <a:pPr marL="0" indent="0" algn="just">
              <a:buNone/>
            </a:pPr>
            <a:r>
              <a:rPr lang="en-IN" sz="1900" dirty="0" smtClean="0">
                <a:latin typeface="Bookman Old Style" panose="02050604050505020204" pitchFamily="18" charset="0"/>
              </a:rPr>
              <a:t>                                              (Ed= ∞)</a:t>
            </a:r>
          </a:p>
        </p:txBody>
      </p:sp>
      <p:cxnSp>
        <p:nvCxnSpPr>
          <p:cNvPr id="6" name="Straight Connector 5"/>
          <p:cNvCxnSpPr/>
          <p:nvPr/>
        </p:nvCxnSpPr>
        <p:spPr>
          <a:xfrm flipH="1">
            <a:off x="3305996" y="3277547"/>
            <a:ext cx="13063" cy="156754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329939" y="4686508"/>
            <a:ext cx="4266304" cy="5261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329939" y="3444223"/>
            <a:ext cx="3777791" cy="3913"/>
          </a:xfrm>
          <a:prstGeom prst="line">
            <a:avLst/>
          </a:prstGeom>
        </p:spPr>
        <p:style>
          <a:lnRef idx="1">
            <a:schemeClr val="accent2"/>
          </a:lnRef>
          <a:fillRef idx="0">
            <a:schemeClr val="accent2"/>
          </a:fillRef>
          <a:effectRef idx="0">
            <a:schemeClr val="accent2"/>
          </a:effectRef>
          <a:fontRef idx="minor">
            <a:schemeClr val="tx1"/>
          </a:fontRef>
        </p:style>
      </p:cxnSp>
      <p:cxnSp>
        <p:nvCxnSpPr>
          <p:cNvPr id="17" name="Straight Connector 16"/>
          <p:cNvCxnSpPr/>
          <p:nvPr/>
        </p:nvCxnSpPr>
        <p:spPr>
          <a:xfrm>
            <a:off x="4964057" y="3444223"/>
            <a:ext cx="0" cy="1245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5840508" y="3442759"/>
            <a:ext cx="13063" cy="13495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4112325" y="3488479"/>
            <a:ext cx="13063" cy="1258094"/>
          </a:xfrm>
          <a:prstGeom prst="line">
            <a:avLst/>
          </a:prstGeom>
        </p:spPr>
        <p:style>
          <a:lnRef idx="1">
            <a:schemeClr val="accent2"/>
          </a:lnRef>
          <a:fillRef idx="0">
            <a:schemeClr val="accent2"/>
          </a:fillRef>
          <a:effectRef idx="0">
            <a:schemeClr val="accent2"/>
          </a:effectRef>
          <a:fontRef idx="minor">
            <a:schemeClr val="tx1"/>
          </a:fontRef>
        </p:style>
      </p:cxnSp>
      <p:cxnSp>
        <p:nvCxnSpPr>
          <p:cNvPr id="5" name="Straight Connector 4"/>
          <p:cNvCxnSpPr/>
          <p:nvPr/>
        </p:nvCxnSpPr>
        <p:spPr>
          <a:xfrm flipV="1">
            <a:off x="3317967" y="3114414"/>
            <a:ext cx="0" cy="748131"/>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4118857" y="3860800"/>
            <a:ext cx="3200" cy="174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319059" y="2685143"/>
            <a:ext cx="0" cy="429271"/>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399774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80" y="1227909"/>
            <a:ext cx="10437223" cy="4949054"/>
          </a:xfrm>
        </p:spPr>
        <p:txBody>
          <a:bodyPr>
            <a:normAutofit/>
          </a:bodyPr>
          <a:lstStyle/>
          <a:p>
            <a:pPr marL="0" indent="0" algn="just">
              <a:buNone/>
            </a:pPr>
            <a:r>
              <a:rPr lang="en-IN" sz="2400" dirty="0" smtClean="0">
                <a:latin typeface="Bookman Old Style" panose="02050604050505020204" pitchFamily="18" charset="0"/>
              </a:rPr>
              <a:t>Here one would observe that the small change in price would cause the quantity demanded to change from OQ</a:t>
            </a:r>
            <a:r>
              <a:rPr lang="en-IN" dirty="0" smtClean="0">
                <a:latin typeface="Bookman Old Style" panose="02050604050505020204" pitchFamily="18" charset="0"/>
              </a:rPr>
              <a:t>1</a:t>
            </a:r>
            <a:r>
              <a:rPr lang="en-IN" sz="2400" dirty="0" smtClean="0">
                <a:latin typeface="Bookman Old Style" panose="02050604050505020204" pitchFamily="18" charset="0"/>
              </a:rPr>
              <a:t> to OQ</a:t>
            </a:r>
            <a:r>
              <a:rPr lang="en-IN" dirty="0" smtClean="0">
                <a:latin typeface="Bookman Old Style" panose="02050604050505020204" pitchFamily="18" charset="0"/>
              </a:rPr>
              <a:t>2</a:t>
            </a:r>
            <a:r>
              <a:rPr lang="en-IN" sz="2400" dirty="0" smtClean="0">
                <a:latin typeface="Bookman Old Style" panose="02050604050505020204" pitchFamily="18" charset="0"/>
              </a:rPr>
              <a:t> or even to OQ</a:t>
            </a:r>
            <a:r>
              <a:rPr lang="en-IN" dirty="0" smtClean="0">
                <a:latin typeface="Bookman Old Style" panose="02050604050505020204" pitchFamily="18" charset="0"/>
              </a:rPr>
              <a:t>3</a:t>
            </a:r>
            <a:r>
              <a:rPr lang="en-IN" sz="2400" dirty="0" smtClean="0">
                <a:latin typeface="Bookman Old Style" panose="02050604050505020204" pitchFamily="18" charset="0"/>
              </a:rPr>
              <a:t> and so on.</a:t>
            </a:r>
          </a:p>
          <a:p>
            <a:pPr marL="0" indent="0" algn="just">
              <a:buNone/>
            </a:pPr>
            <a:r>
              <a:rPr lang="en-IN" sz="2400" b="1" dirty="0" smtClean="0">
                <a:latin typeface="Bookman Old Style" panose="02050604050505020204" pitchFamily="18" charset="0"/>
              </a:rPr>
              <a:t>2. Perfectly inelastic demand </a:t>
            </a:r>
            <a:r>
              <a:rPr lang="en-IN" sz="2400" dirty="0" smtClean="0">
                <a:latin typeface="Bookman Old Style" panose="02050604050505020204" pitchFamily="18" charset="0"/>
              </a:rPr>
              <a:t>:- In this case change in price of a commodity does not affect the quantity demanded of the commodity at all. This implies a situation where demand is totally unresponsive to changes in the price of the commodity. Thus the elasticity of demand is zero(Ed =0).The demand curve representing perfectly inelastic demand is parallel to y-axis ,as shown in figure 2.It is  clear from the figure 2 , that the demand for the commodity remains the same  (OQ) whatever the price  </a:t>
            </a:r>
          </a:p>
          <a:p>
            <a:pPr marL="0" indent="0">
              <a:buNone/>
            </a:pPr>
            <a:endParaRPr lang="en-IN" dirty="0"/>
          </a:p>
        </p:txBody>
      </p:sp>
    </p:spTree>
    <p:extLst>
      <p:ext uri="{BB962C8B-B14F-4D97-AF65-F5344CB8AC3E}">
        <p14:creationId xmlns:p14="http://schemas.microsoft.com/office/powerpoint/2010/main" val="28951052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9714" y="1711234"/>
            <a:ext cx="10374086" cy="4465729"/>
          </a:xfrm>
        </p:spPr>
        <p:txBody>
          <a:bodyPr>
            <a:normAutofit lnSpcReduction="10000"/>
          </a:bodyPr>
          <a:lstStyle/>
          <a:p>
            <a:pPr marL="0" indent="0">
              <a:buNone/>
            </a:pPr>
            <a:r>
              <a:rPr lang="en-IN" dirty="0" smtClean="0"/>
              <a:t>                         </a:t>
            </a:r>
          </a:p>
          <a:p>
            <a:pPr marL="0" indent="0">
              <a:buNone/>
            </a:pPr>
            <a:r>
              <a:rPr lang="en-IN" sz="2000" dirty="0" smtClean="0">
                <a:latin typeface="Bookman Old Style" panose="02050604050505020204" pitchFamily="18" charset="0"/>
              </a:rPr>
              <a:t>                               Y                       D        Figure. 2     (Ed=0)</a:t>
            </a:r>
            <a:endParaRPr lang="en-IN" sz="2000" dirty="0">
              <a:latin typeface="Bookman Old Style" panose="02050604050505020204" pitchFamily="18" charset="0"/>
            </a:endParaRPr>
          </a:p>
          <a:p>
            <a:pPr marL="0" indent="0">
              <a:buNone/>
            </a:pPr>
            <a:r>
              <a:rPr lang="en-IN" sz="2000" dirty="0" smtClean="0">
                <a:latin typeface="Bookman Old Style" panose="02050604050505020204" pitchFamily="18" charset="0"/>
              </a:rPr>
              <a:t>                      </a:t>
            </a:r>
          </a:p>
          <a:p>
            <a:pPr marL="0" indent="0">
              <a:buNone/>
            </a:pPr>
            <a:r>
              <a:rPr lang="en-IN" sz="2000" dirty="0" smtClean="0">
                <a:latin typeface="Bookman Old Style" panose="02050604050505020204" pitchFamily="18" charset="0"/>
              </a:rPr>
              <a:t>                           p</a:t>
            </a:r>
            <a:r>
              <a:rPr lang="en-IN" sz="1600" dirty="0" smtClean="0">
                <a:latin typeface="Bookman Old Style" panose="02050604050505020204" pitchFamily="18" charset="0"/>
              </a:rPr>
              <a:t>3</a:t>
            </a:r>
            <a:r>
              <a:rPr lang="en-IN" sz="2000" dirty="0" smtClean="0">
                <a:latin typeface="Bookman Old Style" panose="02050604050505020204" pitchFamily="18" charset="0"/>
              </a:rPr>
              <a:t>                     </a:t>
            </a:r>
          </a:p>
          <a:p>
            <a:pPr marL="0" indent="0">
              <a:buNone/>
            </a:pPr>
            <a:r>
              <a:rPr lang="en-IN" sz="2000" dirty="0" smtClean="0">
                <a:latin typeface="Bookman Old Style" panose="02050604050505020204" pitchFamily="18" charset="0"/>
              </a:rPr>
              <a:t>               price     p</a:t>
            </a:r>
            <a:r>
              <a:rPr lang="en-IN" sz="1600" dirty="0" smtClean="0">
                <a:latin typeface="Bookman Old Style" panose="02050604050505020204" pitchFamily="18" charset="0"/>
              </a:rPr>
              <a:t>2</a:t>
            </a:r>
          </a:p>
          <a:p>
            <a:pPr marL="0" indent="0">
              <a:buNone/>
            </a:pPr>
            <a:r>
              <a:rPr lang="en-IN" sz="2000" dirty="0" smtClean="0">
                <a:latin typeface="Bookman Old Style" panose="02050604050505020204" pitchFamily="18" charset="0"/>
              </a:rPr>
              <a:t>                            p</a:t>
            </a:r>
            <a:r>
              <a:rPr lang="en-IN" sz="1600" dirty="0" smtClean="0">
                <a:latin typeface="Bookman Old Style" panose="02050604050505020204" pitchFamily="18" charset="0"/>
              </a:rPr>
              <a:t>1</a:t>
            </a:r>
          </a:p>
          <a:p>
            <a:pPr marL="0" indent="0">
              <a:buNone/>
            </a:pPr>
            <a:r>
              <a:rPr lang="en-IN" dirty="0" smtClean="0">
                <a:latin typeface="Bookman Old Style" panose="02050604050505020204" pitchFamily="18" charset="0"/>
              </a:rPr>
              <a:t>                                </a:t>
            </a:r>
            <a:r>
              <a:rPr lang="en-IN" sz="2000" dirty="0" smtClean="0">
                <a:latin typeface="Bookman Old Style" panose="02050604050505020204" pitchFamily="18" charset="0"/>
              </a:rPr>
              <a:t>                                             </a:t>
            </a:r>
          </a:p>
          <a:p>
            <a:pPr marL="0" indent="0">
              <a:buNone/>
            </a:pPr>
            <a:r>
              <a:rPr lang="en-IN" sz="2000" dirty="0" smtClean="0">
                <a:latin typeface="Bookman Old Style" panose="02050604050505020204" pitchFamily="18" charset="0"/>
              </a:rPr>
              <a:t>                               O                        Q                       </a:t>
            </a:r>
            <a:r>
              <a:rPr lang="en-IN" sz="2000" dirty="0" smtClean="0">
                <a:latin typeface="Bookman Old Style" panose="02050604050505020204" pitchFamily="18" charset="0"/>
              </a:rPr>
              <a:t>X</a:t>
            </a:r>
          </a:p>
          <a:p>
            <a:pPr marL="0" indent="0">
              <a:buNone/>
            </a:pPr>
            <a:r>
              <a:rPr lang="en-IN" sz="2000" dirty="0" smtClean="0">
                <a:latin typeface="Bookman Old Style" panose="02050604050505020204" pitchFamily="18" charset="0"/>
              </a:rPr>
              <a:t>                             </a:t>
            </a:r>
            <a:r>
              <a:rPr lang="en-IN" sz="2000" dirty="0" smtClean="0">
                <a:latin typeface="Bookman Old Style" panose="02050604050505020204" pitchFamily="18" charset="0"/>
              </a:rPr>
              <a:t>       </a:t>
            </a:r>
            <a:r>
              <a:rPr lang="en-IN" sz="2000" dirty="0" smtClean="0">
                <a:latin typeface="Bookman Old Style" panose="02050604050505020204" pitchFamily="18" charset="0"/>
              </a:rPr>
              <a:t>quantity     </a:t>
            </a:r>
          </a:p>
          <a:p>
            <a:pPr marL="0" indent="0">
              <a:buNone/>
            </a:pPr>
            <a:r>
              <a:rPr lang="en-IN" sz="2000" dirty="0" smtClean="0">
                <a:latin typeface="Bookman Old Style" panose="02050604050505020204" pitchFamily="18" charset="0"/>
              </a:rPr>
              <a:t>          </a:t>
            </a:r>
          </a:p>
          <a:p>
            <a:pPr marL="0" indent="0">
              <a:buNone/>
            </a:pPr>
            <a:r>
              <a:rPr lang="en-IN" sz="2000" dirty="0" smtClean="0">
                <a:latin typeface="Bookman Old Style" panose="02050604050505020204" pitchFamily="18" charset="0"/>
              </a:rPr>
              <a:t>                                                </a:t>
            </a:r>
          </a:p>
          <a:p>
            <a:endParaRPr lang="en-IN" dirty="0"/>
          </a:p>
          <a:p>
            <a:endParaRPr lang="en-IN" dirty="0" smtClean="0"/>
          </a:p>
          <a:p>
            <a:endParaRPr lang="en-IN" dirty="0"/>
          </a:p>
          <a:p>
            <a:endParaRPr lang="en-IN" dirty="0"/>
          </a:p>
        </p:txBody>
      </p:sp>
      <p:cxnSp>
        <p:nvCxnSpPr>
          <p:cNvPr id="10" name="Straight Connector 9"/>
          <p:cNvCxnSpPr/>
          <p:nvPr/>
        </p:nvCxnSpPr>
        <p:spPr>
          <a:xfrm>
            <a:off x="6583680" y="4349931"/>
            <a:ext cx="22206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688725" y="4594578"/>
            <a:ext cx="40364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721382" y="3976191"/>
            <a:ext cx="20508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721382" y="3554551"/>
            <a:ext cx="20508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721382" y="3074806"/>
            <a:ext cx="2018211" cy="13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5696050" y="2583543"/>
            <a:ext cx="43543" cy="202724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688725" y="2583543"/>
            <a:ext cx="0" cy="2157873"/>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03877" y="2896672"/>
            <a:ext cx="258404" cy="369332"/>
          </a:xfrm>
          <a:prstGeom prst="rect">
            <a:avLst/>
          </a:prstGeom>
        </p:spPr>
        <p:txBody>
          <a:bodyPr wrap="none">
            <a:spAutoFit/>
          </a:bodyPr>
          <a:lstStyle/>
          <a:p>
            <a:r>
              <a:rPr lang="en-IN" dirty="0">
                <a:latin typeface="Bookman Old Style" panose="02050604050505020204" pitchFamily="18" charset="0"/>
              </a:rPr>
              <a:t> </a:t>
            </a:r>
            <a:endParaRPr lang="en-IN" dirty="0"/>
          </a:p>
        </p:txBody>
      </p:sp>
    </p:spTree>
    <p:extLst>
      <p:ext uri="{BB962C8B-B14F-4D97-AF65-F5344CB8AC3E}">
        <p14:creationId xmlns:p14="http://schemas.microsoft.com/office/powerpoint/2010/main" val="159867478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1016</TotalTime>
  <Words>1263</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Bookman Old Style</vt:lpstr>
      <vt:lpstr>Trebuchet MS</vt:lpstr>
      <vt:lpstr>Wingdings 3</vt:lpstr>
      <vt:lpstr>Facet</vt:lpstr>
      <vt:lpstr>Dr Kaneez Fatima Asstt: Professor</vt:lpstr>
      <vt:lpstr>           Price Elasticity of Demand</vt:lpstr>
      <vt:lpstr>PowerPoint Presentation</vt:lpstr>
      <vt:lpstr>PowerPoint Presentation</vt:lpstr>
      <vt:lpstr>PowerPoint Presentation</vt:lpstr>
      <vt:lpstr>Degree of Price Elasticity Of Demand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tariq</dc:creator>
  <cp:lastModifiedBy>tariq</cp:lastModifiedBy>
  <cp:revision>88</cp:revision>
  <dcterms:created xsi:type="dcterms:W3CDTF">2019-04-22T15:28:36Z</dcterms:created>
  <dcterms:modified xsi:type="dcterms:W3CDTF">2019-04-26T18:11:25Z</dcterms:modified>
</cp:coreProperties>
</file>